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2" r:id="rId20"/>
    <p:sldId id="261" r:id="rId21"/>
    <p:sldId id="272" r:id="rId22"/>
    <p:sldId id="263" r:id="rId23"/>
    <p:sldId id="264" r:id="rId24"/>
    <p:sldId id="257" r:id="rId25"/>
    <p:sldId id="258" r:id="rId26"/>
    <p:sldId id="259" r:id="rId27"/>
    <p:sldId id="260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5441B-A23F-4D47-8CA0-074702F26F93}" v="1" dt="2025-03-22T23:49:28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59" d="100"/>
          <a:sy n="59" d="100"/>
        </p:scale>
        <p:origin x="882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Cheng" userId="d12724b005793b7d" providerId="LiveId" clId="{2D75441B-A23F-4D47-8CA0-074702F26F93}"/>
    <pc:docChg chg="custSel addSld delSld modSld">
      <pc:chgData name="Samuel Cheng" userId="d12724b005793b7d" providerId="LiveId" clId="{2D75441B-A23F-4D47-8CA0-074702F26F93}" dt="2025-03-22T23:54:10.663" v="70" actId="113"/>
      <pc:docMkLst>
        <pc:docMk/>
      </pc:docMkLst>
      <pc:sldChg chg="modSp mod">
        <pc:chgData name="Samuel Cheng" userId="d12724b005793b7d" providerId="LiveId" clId="{2D75441B-A23F-4D47-8CA0-074702F26F93}" dt="2025-03-22T23:50:34.942" v="15" actId="113"/>
        <pc:sldMkLst>
          <pc:docMk/>
          <pc:sldMk cId="1204964345" sldId="279"/>
        </pc:sldMkLst>
        <pc:spChg chg="mod">
          <ac:chgData name="Samuel Cheng" userId="d12724b005793b7d" providerId="LiveId" clId="{2D75441B-A23F-4D47-8CA0-074702F26F93}" dt="2025-03-22T23:50:34.942" v="15" actId="113"/>
          <ac:spMkLst>
            <pc:docMk/>
            <pc:sldMk cId="1204964345" sldId="279"/>
            <ac:spMk id="2" creationId="{F05B846C-F9AE-9199-1F82-2FF73038725A}"/>
          </ac:spMkLst>
        </pc:spChg>
        <pc:spChg chg="mod">
          <ac:chgData name="Samuel Cheng" userId="d12724b005793b7d" providerId="LiveId" clId="{2D75441B-A23F-4D47-8CA0-074702F26F93}" dt="2025-03-22T23:50:21.328" v="11" actId="2711"/>
          <ac:spMkLst>
            <pc:docMk/>
            <pc:sldMk cId="1204964345" sldId="279"/>
            <ac:spMk id="3" creationId="{8519C8AF-5C4E-1F39-B471-F31F8559BD20}"/>
          </ac:spMkLst>
        </pc:spChg>
      </pc:sldChg>
      <pc:sldChg chg="new del">
        <pc:chgData name="Samuel Cheng" userId="d12724b005793b7d" providerId="LiveId" clId="{2D75441B-A23F-4D47-8CA0-074702F26F93}" dt="2025-03-22T23:53:14.118" v="17" actId="47"/>
        <pc:sldMkLst>
          <pc:docMk/>
          <pc:sldMk cId="340505425" sldId="283"/>
        </pc:sldMkLst>
      </pc:sldChg>
      <pc:sldChg chg="addSp modSp new mod">
        <pc:chgData name="Samuel Cheng" userId="d12724b005793b7d" providerId="LiveId" clId="{2D75441B-A23F-4D47-8CA0-074702F26F93}" dt="2025-03-22T23:54:10.663" v="70" actId="113"/>
        <pc:sldMkLst>
          <pc:docMk/>
          <pc:sldMk cId="3060723025" sldId="283"/>
        </pc:sldMkLst>
        <pc:spChg chg="mod">
          <ac:chgData name="Samuel Cheng" userId="d12724b005793b7d" providerId="LiveId" clId="{2D75441B-A23F-4D47-8CA0-074702F26F93}" dt="2025-03-22T23:54:10.663" v="70" actId="113"/>
          <ac:spMkLst>
            <pc:docMk/>
            <pc:sldMk cId="3060723025" sldId="283"/>
            <ac:spMk id="2" creationId="{E623921E-8DB9-1769-801D-8F8F7E383412}"/>
          </ac:spMkLst>
        </pc:spChg>
        <pc:picChg chg="add mod">
          <ac:chgData name="Samuel Cheng" userId="d12724b005793b7d" providerId="LiveId" clId="{2D75441B-A23F-4D47-8CA0-074702F26F93}" dt="2025-03-22T23:53:38.530" v="20" actId="1076"/>
          <ac:picMkLst>
            <pc:docMk/>
            <pc:sldMk cId="3060723025" sldId="283"/>
            <ac:picMk id="5" creationId="{FADE1E05-3CAD-4AF5-BDB0-2632531395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C903B-9F35-8EF5-8063-694223A48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6BDA4B-CB0D-785B-F20C-7B79D69DA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6B0B9-62D0-95EB-8F7B-69032D37B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906931-AAC8-A396-1E8A-14C9A321B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31F34D-7E6E-6D2A-FBB2-FFF391E6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4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8398A-7302-4D8A-ECF1-1A83841B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AF4D8E-29B1-EAF5-E822-6FF9611F0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50BFA4-B82D-1527-E7B6-10757559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5DFD80-824E-A2C1-B1FB-DB3180E66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D0C4A1-C718-F458-A91F-2B088111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88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DF982E1-F4F2-9BFF-930C-5DC1CA8922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615707-2547-2AB0-A4CA-78CD56B8B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AA0363-2B04-4616-C9BD-6A88A2A3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E973D1-6CD7-DA41-859D-40CD3814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151610-FD56-B55D-0C37-CC2A7C22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5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C9E51-F8FB-467A-14FA-A28274D2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3170B3-8CD0-0F59-8FA4-9DF8652AF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479E81-BA2D-DA42-2F07-C88AF6B8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D9EFA3-7415-CA0D-1379-CD0FB260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332DAD-6712-7074-B513-CCDA0E78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09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1B21B-7F94-2213-A4F5-3B797E76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B459EF-3D6B-BA2E-AE10-CFDF5E59A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4042DA-CD8B-A5DD-56D1-743205E7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61F047-7F81-98A2-BA1D-0AD54019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9FE57D-7C87-EAF7-447E-A511A4C2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62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8F2694-8599-7B69-BE0E-892B0B13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81028-9EA3-D734-46F6-4C5351117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E57B90-6629-2F07-08EF-18157D1C1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66F5BA-9808-50B4-A9C3-EAAD7BC2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DA03C6-3901-C68E-F8CA-80A44950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9F7E8F-2C14-A597-DAC5-2935821D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1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33092D-A9D2-AE9D-1316-02C6F7E1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071007-1BAE-8795-3C00-E6350D475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B9B3F2-10E3-9987-59B0-932F18E60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B31ADB7-7353-F215-F107-BB7EE7486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4C8855-A0DF-4647-C5D8-942829B96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E6A1C6B-C431-7332-0327-C8C6D303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BF4DB6-8687-91E1-BB45-220A3FB2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E2AAAE4-B0C5-39C8-DFF8-A3D32396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6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51E774-EDF8-35BE-2470-18FAD488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F6F16A4-89A6-E99C-6C29-C493F86DF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703EAE-2110-1689-DD69-76FF37DC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6D6591-5E1C-474C-B9C2-96FA4734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55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2EF12EB-8E88-A35E-6738-191B80303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DBE6188-3A1B-722A-B6CA-5B295DE9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5DABB1-A226-A35B-4B5C-33479531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42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31BB4-B354-36A9-DCEC-5E1CB44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6BB3E9-771D-296F-B452-026609154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B1E516-9800-D4E8-AAF0-2CC0E3547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5515BF-7CE7-1197-9320-218D32FF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7C4384-CBC3-3980-EC32-EFDEB9E6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42C6F8-D0B8-18EF-8A3B-673EF36C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10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9B20B6-B3F4-197F-1A76-1D103E7B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DDD6169-7684-E285-0BA9-87A07A970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49C0B6-14F8-DB5D-1F02-0823600FB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532F43-6601-6864-DE4A-59007285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C9FE35-5B93-944E-7B98-658529C41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285F69-832E-83EE-0D38-9B228238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70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75360D-B74F-F25F-4A64-B3B564FD6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4914B2E-2920-A83E-2566-ACE59F384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2D3F4A-06B7-749F-A747-FFDE8CBF3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9E3B12-EA6F-4530-8531-5CEC83B796B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44374B-A2CB-4B25-E043-D2EA449B1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9D5D70-64B1-B23C-1340-AE4832CC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B81FFA-AD99-4BBD-9352-466262C03D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26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6C541-BA6B-5586-9AC2-52427ECBB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第七組報告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F0F888-F54B-CA1A-F310-0444C67FFB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2025/3/23</a:t>
            </a:r>
          </a:p>
          <a:p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江宥寬　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鄭聰彬</a:t>
            </a:r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蔡孟君　黃耀萱</a:t>
            </a:r>
          </a:p>
        </p:txBody>
      </p:sp>
    </p:spTree>
    <p:extLst>
      <p:ext uri="{BB962C8B-B14F-4D97-AF65-F5344CB8AC3E}">
        <p14:creationId xmlns:p14="http://schemas.microsoft.com/office/powerpoint/2010/main" val="3082760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3B982-2986-D639-DD5F-0ADFD55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準備數據集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40A325-525B-9DFF-8A49-264804ABA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分類的資料先存放在組員的 </a:t>
            </a:r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上，再將資料讀入 </a:t>
            </a:r>
            <a:r>
              <a:rPr lang="en-US" altLang="zh-TW" dirty="0" err="1"/>
              <a:t>Colab</a:t>
            </a:r>
            <a:r>
              <a:rPr lang="en-US" altLang="zh-TW" dirty="0"/>
              <a:t> </a:t>
            </a:r>
            <a:r>
              <a:rPr lang="zh-TW" altLang="en-US" dirty="0"/>
              <a:t>當中</a:t>
            </a:r>
            <a:endParaRPr lang="en-US" altLang="zh-TW" dirty="0"/>
          </a:p>
          <a:p>
            <a:r>
              <a:rPr lang="en-US" altLang="zh-TW" dirty="0"/>
              <a:t>https://github.com/tpcheng913/NTU_AI/raw/main/Cattle.zip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376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2B34F-4FBF-EF1F-3E3B-98ECBE2B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categories[3]</a:t>
            </a:r>
            <a:endParaRPr lang="zh-TW" altLang="en-US" sz="4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D6CBA-8A5F-B57D-911B-818465072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1854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高地牛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我們每種牛，大概提供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左右圖片供訓練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0BFB4E-8A8D-2B03-17C5-E899E320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34" y="0"/>
            <a:ext cx="4042085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20A746-9FAB-058A-C6E1-C2A278FF0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415" y="1825625"/>
            <a:ext cx="4140446" cy="23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D4C398-2920-5850-1D36-969C5D5E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探索數據集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D28443-5C1C-B223-EAC5-FCA6BE24E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74026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最重要的第一步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了解數據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：使用 </a:t>
            </a:r>
            <a:r>
              <a:rPr lang="en-US" altLang="zh-TW" sz="2400" dirty="0">
                <a:highlight>
                  <a:srgbClr val="C0C0C0"/>
                </a:highlight>
                <a:latin typeface="Consolas" panose="020B0609020204030204" pitchFamily="49" charset="0"/>
                <a:ea typeface="微軟正黑體" panose="020B0604030504040204" pitchFamily="34" charset="-120"/>
              </a:rPr>
              <a:t>shape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來探索數據集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出其中一筆資料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80A714-0672-2879-2A1F-C520CE4C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788" y="2474311"/>
            <a:ext cx="37052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0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C2328-044C-83FD-60F6-9C3BF648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資料重構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FBD072-EF2C-E650-2748-2CB3E3A4A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3386" cy="4351338"/>
          </a:xfrm>
        </p:spPr>
        <p:txBody>
          <a:bodyPr/>
          <a:lstStyle/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ResNet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的預處理會將圖片的數據範圍常規化到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[-1, 1]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之間，與之前常規化到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[0, 1]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之間差一點點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畫圖時，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matplotlib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會自動作一些調整，每張圖的答案就是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0, 1, 2, 3, 4, 5, 6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其中一個數字</a:t>
            </a:r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698A1B-E6BF-0CBC-C917-7FB139AE6B2D}"/>
              </a:ext>
            </a:extLst>
          </p:cNvPr>
          <p:cNvSpPr txBox="1"/>
          <p:nvPr/>
        </p:nvSpPr>
        <p:spPr>
          <a:xfrm>
            <a:off x="1100517" y="5727125"/>
            <a:ext cx="9564786" cy="5847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0" i="0" dirty="0" err="1">
                <a:solidFill>
                  <a:srgbClr val="002060"/>
                </a:solidFill>
                <a:effectLst/>
                <a:latin typeface="Courier New" panose="02070309020205020404" pitchFamily="49" charset="0"/>
              </a:rPr>
              <a:t>matplotlib.image:Clipping</a:t>
            </a:r>
            <a:r>
              <a:rPr lang="en-US" altLang="zh-TW" sz="1600" b="0" i="0" dirty="0">
                <a:solidFill>
                  <a:srgbClr val="00206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sz="1600" b="0" i="0" u="sng" dirty="0">
                <a:solidFill>
                  <a:srgbClr val="002060"/>
                </a:solidFill>
                <a:effectLst/>
                <a:latin typeface="Courier New" panose="02070309020205020404" pitchFamily="49" charset="0"/>
              </a:rPr>
              <a:t>input data to the valid range for </a:t>
            </a:r>
            <a:r>
              <a:rPr lang="en-US" altLang="zh-TW" sz="1600" b="0" i="0" u="sng" dirty="0" err="1">
                <a:solidFill>
                  <a:srgbClr val="002060"/>
                </a:solidFill>
                <a:effectLst/>
                <a:latin typeface="Courier New" panose="02070309020205020404" pitchFamily="49" charset="0"/>
              </a:rPr>
              <a:t>imshow</a:t>
            </a:r>
            <a:r>
              <a:rPr lang="en-US" altLang="zh-TW" sz="1600" b="0" i="0" u="sng" dirty="0">
                <a:solidFill>
                  <a:srgbClr val="002060"/>
                </a:solidFill>
                <a:effectLst/>
                <a:latin typeface="Courier New" panose="02070309020205020404" pitchFamily="49" charset="0"/>
              </a:rPr>
              <a:t> with RGB data ([0..1] for floats or [0..255] for integers). Got range [-1.0..1.0].</a:t>
            </a:r>
            <a:endParaRPr lang="zh-TW" altLang="en-US" sz="1600" u="sng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BE8B30-278A-9E2D-4FA6-5D72577A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65" y="1633032"/>
            <a:ext cx="37052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3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9A6D2-C7D8-E23F-3A80-65A5AA8A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數據轉換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06305-C042-F82D-C879-639CDFD55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將數據集從最原始的樣子，轉換成我們希望應用的演算法或模型，所需要的格式或形式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 Encoding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程序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1617663">
              <a:buNone/>
            </a:pPr>
            <a:r>
              <a:rPr lang="en-US" altLang="zh-TW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y_train</a:t>
            </a:r>
            <a:r>
              <a:rPr lang="en-US" altLang="zh-TW" sz="20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to_categorical</a:t>
            </a:r>
            <a:r>
              <a:rPr lang="en-US" altLang="zh-TW" sz="2000" dirty="0">
                <a:latin typeface="Consolas" panose="020B0609020204030204" pitchFamily="49" charset="0"/>
                <a:cs typeface="Courier New" panose="02070309020205020404" pitchFamily="49" charset="0"/>
              </a:rPr>
              <a:t>(target, N)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圖片會對應到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 x 1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的矩陣中，數值在此，依據我們的分類，只有屬於其中一類，所以非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331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5B846C-F9AE-9199-1F82-2FF73038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</a:t>
            </a:r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19C8AF-5C4E-1F39-B471-F31F8559B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  <a:ea typeface="微軟正黑體" panose="020B0604030504040204" pitchFamily="34" charset="-120"/>
              </a:rPr>
              <a:t>resnet = ResNet50V2(</a:t>
            </a:r>
            <a:r>
              <a:rPr lang="en-US" altLang="zh-TW" sz="2000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include_top</a:t>
            </a:r>
            <a:r>
              <a:rPr lang="en-US" altLang="zh-TW" sz="2000" dirty="0">
                <a:latin typeface="Consolas" panose="020B0609020204030204" pitchFamily="49" charset="0"/>
                <a:ea typeface="微軟正黑體" panose="020B0604030504040204" pitchFamily="34" charset="-120"/>
              </a:rPr>
              <a:t>=False, pooling="avg")</a:t>
            </a:r>
          </a:p>
          <a:p>
            <a:r>
              <a:rPr lang="en-US" altLang="zh-TW" sz="2000" b="0" dirty="0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model = Sequential()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zh-TW" sz="2000" b="0" dirty="0" err="1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model.add</a:t>
            </a:r>
            <a:r>
              <a:rPr lang="en-US" altLang="zh-TW" sz="2000" b="0" dirty="0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(resnet)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在預訓練模型外，再加上一層新的全連接層來進行分類，激發函數使用 </a:t>
            </a:r>
            <a:r>
              <a:rPr lang="en-US" altLang="zh-TW" sz="2000" b="0" i="0" dirty="0" err="1">
                <a:effectLst/>
                <a:highlight>
                  <a:srgbClr val="C0C0C0"/>
                </a:highlight>
                <a:latin typeface="Consolas" panose="020B0609020204030204" pitchFamily="49" charset="0"/>
                <a:ea typeface="微軟正黑體" panose="020B0604030504040204" pitchFamily="34" charset="-120"/>
              </a:rPr>
              <a:t>softmax</a:t>
            </a:r>
            <a:endParaRPr lang="en-US" altLang="zh-TW" sz="2000" b="0" dirty="0">
              <a:effectLst/>
              <a:highlight>
                <a:srgbClr val="C0C0C0"/>
              </a:highlight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000" b="0" dirty="0" err="1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model.add</a:t>
            </a:r>
            <a:r>
              <a:rPr lang="en-US" altLang="zh-TW" sz="2000" b="0" dirty="0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(Dense(N, activation='</a:t>
            </a:r>
            <a:r>
              <a:rPr lang="en-US" altLang="zh-TW" sz="2000" b="0" dirty="0" err="1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softmax</a:t>
            </a:r>
            <a:r>
              <a:rPr lang="en-US" altLang="zh-TW" sz="2000" b="0" dirty="0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’))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因為是遷移式學習，原本 </a:t>
            </a:r>
            <a:r>
              <a:rPr lang="en-US" altLang="zh-TW" sz="20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ResNet</a:t>
            </a:r>
            <a:r>
              <a:rPr lang="en-US" altLang="zh-TW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的部份不需要重新訓練。這邊設定不需要訓練。</a:t>
            </a:r>
            <a:endParaRPr lang="en-US" altLang="zh-TW" sz="2000" i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0" dirty="0" err="1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resnet.trainable</a:t>
            </a:r>
            <a:r>
              <a:rPr lang="en-US" altLang="zh-TW" sz="2000" b="0" dirty="0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 = False</a:t>
            </a:r>
          </a:p>
          <a:p>
            <a:endParaRPr lang="en-US" altLang="zh-TW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4964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40EE0-96E3-775A-41A2-081E2E69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展示我們的神經網路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08F301-5D3A-AF85-3722-1C5E72F8F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1E84E9-E1EB-1CCD-4C24-BF0EEEE5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873"/>
            <a:ext cx="12192000" cy="392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4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B5A874-AC1A-49BE-EA2D-A669D7284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179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第七組的奇蹟</a:t>
            </a:r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7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2&gt;90%, Epoch5&gt;99%, Epoch 10=100%, loss=0.0447</a:t>
            </a:r>
            <a:endParaRPr lang="zh-TW" altLang="en-US" sz="27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E702B-3D61-3755-5D36-09EDECB2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5697CC-6578-E741-5EB9-5999C412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4" y="1573842"/>
            <a:ext cx="9522941" cy="52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7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23921E-8DB9-1769-801D-8F8F7E38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這張是難得成績最差的</a:t>
            </a:r>
            <a:r>
              <a:rPr lang="en-US" altLang="zh-TW" sz="4000" b="1" dirty="0">
                <a:solidFill>
                  <a:srgbClr val="0070C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…</a:t>
            </a:r>
            <a:endParaRPr lang="zh-TW" altLang="en-US" sz="4000" b="1" dirty="0">
              <a:solidFill>
                <a:srgbClr val="0070C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9F7FA6-15C6-04B8-18E7-2B15C77C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DE1E05-3CAD-4AF5-BDB0-263253139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130"/>
            <a:ext cx="12192000" cy="47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2F6E3-DAF3-05AF-CA13-ED19298C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奇蹟的背後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4A0945-FBDB-F1B7-05C8-59A1B00C6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第一次我們的題目是辨識車子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(Sedan, SUV, Pickup, Truck, Sports...)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結果糟透了，我們立刻發現問題：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車子顏色太多樣，以致蓋過了車型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，況且現代車型界線也模糊化了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我想到我兒子二歲時只會說：紅色車子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黑色車子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白色車子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組員立刻發現問題並理解：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變因，讓辨識的標的基礎色盡量單純化，車子辨識已不適合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控制標的基礎色後，就可以讓機器專注學習分類所暗示的，希望它辨識的造型等特點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讓機器專注在標的物本身，裁減圖片到讓機器方便辨識的範圍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我們連夜改成牛牛辨識，結果一試即成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325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6CE99-EEE0-1BC5-767E-27D07094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Rosenblatt 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的感知網路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A3BCDF-9488-CA89-52C8-71CC163B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77" y="2661397"/>
            <a:ext cx="77819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0F559-6D34-4F6C-54BE-1EC5FA00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荒謬大師卡謬的思考生成器</a:t>
            </a:r>
          </a:p>
        </p:txBody>
      </p:sp>
      <p:pic>
        <p:nvPicPr>
          <p:cNvPr id="5" name="內容版面配置區 4" descr="一張含有 文字, 人的臉孔, 寫生, 男人 的圖片&#10;&#10;AI 產生的內容可能不正確。">
            <a:extLst>
              <a:ext uri="{FF2B5EF4-FFF2-40B4-BE49-F238E27FC236}">
                <a16:creationId xmlns:a16="http://schemas.microsoft.com/office/drawing/2014/main" id="{795C382A-0846-BFE9-3E18-497053BD4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" y="1690688"/>
            <a:ext cx="7530566" cy="4806175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680464B-5FD6-F3F2-6AC2-99F6143EC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613" y="1867808"/>
            <a:ext cx="5097232" cy="12003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ea typeface="Spectral"/>
              </a:rPr>
              <a:t>今天扮演的角色是存在主義大師卡繆（Albert Camus），並希望從存在主義的角度探討人類處境，我們可以調整</a:t>
            </a:r>
            <a:r>
              <a:rPr lang="zh-TW" altLang="en-US" dirty="0">
                <a:solidFill>
                  <a:srgbClr val="363737"/>
                </a:solidFill>
                <a:ea typeface="Spectral"/>
              </a:rPr>
              <a:t>程式碼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ea typeface="Spectral"/>
              </a:rPr>
              <a:t>中的 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Arial Unicode MS"/>
              </a:rPr>
              <a:t>system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ea typeface="Spectral"/>
              </a:rPr>
              <a:t> 角色設定，並設計一個適合存在主義哲學對話的場景。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8553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0F692-25A4-081F-A10E-031095CE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03BBF7-649C-9435-3BAA-0928EC1DD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設定你是存在主義大師卡繆，專注於探討荒謬與人類存在的意義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>
                <a:highlight>
                  <a:srgbClr val="C0C0C0"/>
                </a:highlight>
                <a:latin typeface="Consolas" panose="020B0609020204030204" pitchFamily="49" charset="0"/>
                <a:ea typeface="微軟正黑體" panose="020B0604030504040204" pitchFamily="34" charset="-120"/>
              </a:rPr>
              <a:t>user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提出關於存在主義、荒謬、生命意義等問題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>
                <a:highlight>
                  <a:srgbClr val="C0C0C0"/>
                </a:highlight>
                <a:latin typeface="Consolas" panose="020B0609020204030204" pitchFamily="49" charset="0"/>
                <a:ea typeface="微軟正黑體" panose="020B0604030504040204" pitchFamily="34" charset="-120"/>
              </a:rPr>
              <a:t>assistant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以卡繆的思想為基礎，提供深刻且富有文學性的回答</a:t>
            </a:r>
          </a:p>
        </p:txBody>
      </p:sp>
    </p:spTree>
    <p:extLst>
      <p:ext uri="{BB962C8B-B14F-4D97-AF65-F5344CB8AC3E}">
        <p14:creationId xmlns:p14="http://schemas.microsoft.com/office/powerpoint/2010/main" val="2311704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ED89475D-8B1B-D5A6-7643-C7E60C05F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90" y="430306"/>
            <a:ext cx="11659219" cy="48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8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724C8-B82D-7E22-1C0B-0941CD8D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荒謬大師卡謬的思考生成器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3428B2-5C63-A3C2-214A-CF34721E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77DA12-4A50-565E-A20D-8E99DE27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6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66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B0B786A-B90E-5024-F970-F03F1A67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荒謬大師卡謬的思考生成器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56599C-8A74-9F25-C4B0-02505D0BD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860" y="1825625"/>
            <a:ext cx="103462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03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F4510-47AC-DB84-4AB4-9F3DCFE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唬爛股票分析師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DAB5A4-A09C-84F9-805B-07287E3C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207"/>
            <a:ext cx="12192000" cy="41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90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87251-D07F-4F6C-F7A5-F9621923B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115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傑克：這真是太神奇了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C0ABB-D9C8-8218-5863-8A80453E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869" y="1180012"/>
            <a:ext cx="9689538" cy="5401876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英偉達（</a:t>
            </a: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NVIDIA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）作為全球領先的</a:t>
            </a: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晶片公司，其市場表現一直備受關注。以下是對英偉達當前情況的分析：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TW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財務表現</a:t>
            </a:r>
            <a:endParaRPr lang="en-US" altLang="zh-TW" sz="5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英偉達在</a:t>
            </a: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財年公佈的業績顯示出公司運營的穩健性。隨著</a:t>
            </a: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Blackwell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處理器的生產提速，預計公司的毛利率將得到提升。毛利率的增長對於公司的財務健康和股東回報都是積極的信號。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TW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技術進步</a:t>
            </a:r>
            <a:endParaRPr lang="en-US" altLang="zh-TW" sz="5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GTC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大會上，英偉達展示了其技術路線圖，強調了未來在</a:t>
            </a: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、資料中心、自動駕駛和遊戲行業的技術進步。這些前沿領域意味著英偉達有著廣闊的市場潛力和持續增長的動力。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TW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股票評級與目標價</a:t>
            </a:r>
            <a:endParaRPr lang="en-US" altLang="zh-TW" sz="5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目前，市場分析師對英偉達的評價普遍為“買入”，且</a:t>
            </a: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個月的中位元目標價為</a:t>
            </a: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175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美元。這較當前股價有顯著的上升空間（如果股價仍低於</a:t>
            </a: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美元），預示著市場對英偉達未來成長的樂觀預期。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TW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技術分析</a:t>
            </a:r>
            <a:endParaRPr lang="en-US" altLang="zh-TW" sz="5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儘管多數分析師持正面觀點，但從技術線形來看，英偉達的股價走勢可能表現得較為疲軟。這可能受市場整體情緒、宏觀經濟環境以及投資者對科技股的風險偏好變化影響。技術分析上，如果出現關鍵支撐位的跌破，可能需要警惕進一步下行的風險。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TW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投資策略</a:t>
            </a:r>
          </a:p>
          <a:p>
            <a:pPr marL="444500" indent="-2667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長線持有：如果你的投資偏好和期限匹配，考慮長線持有以迎接未來幾年的技術和市場增長。</a:t>
            </a:r>
          </a:p>
          <a:p>
            <a:pPr marL="444500" indent="-2667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技術指標監控：關注技術支持水準和市場情緒的變化，尤其是交易量和價格波動的配合，來判斷入場或增持的機會。</a:t>
            </a:r>
          </a:p>
          <a:p>
            <a:pPr marL="444500" indent="-2667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風險管理：設置止損位來保護投資，以防出現市場突發狀況導致的股價大幅波動。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TW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lang="en-US" altLang="zh-TW" sz="5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偉達具備強大的基本面支持，技術創新和市場地位使其在長期內有很好的發展潛力。然而，短期內股價可能會受到市場情緒和宏觀因素的影響，因此謹慎的投資策略和風險管理仍然是關鍵。建議根據個人財務狀況和風險承受能力來調整投資組合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687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6CB51C2-9AA9-4653-A682-C8AB81CF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990" y="494598"/>
            <a:ext cx="4985951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我在</a:t>
            </a:r>
            <a:r>
              <a:rPr lang="en-US" altLang="zh-TW" sz="3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2/16</a:t>
            </a:r>
            <a:r>
              <a:rPr lang="zh-TW" altLang="en-US" sz="3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上課前</a:t>
            </a:r>
            <a:r>
              <a:rPr lang="en-US" altLang="zh-TW" sz="3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3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開了這個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Substack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頻道，歡迎免費訂閱</a:t>
            </a:r>
          </a:p>
        </p:txBody>
      </p:sp>
      <p:pic>
        <p:nvPicPr>
          <p:cNvPr id="5" name="內容版面配置區 4" descr="一張含有 圖形, 粉紅色, 平面設計, 設計 的圖片&#10;&#10;AI 產生的內容可能不正確。">
            <a:extLst>
              <a:ext uri="{FF2B5EF4-FFF2-40B4-BE49-F238E27FC236}">
                <a16:creationId xmlns:a16="http://schemas.microsoft.com/office/drawing/2014/main" id="{3C8A5C7A-728E-3CD6-9FEF-F7969EB61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70" y="2003912"/>
            <a:ext cx="4351338" cy="4351338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3995759-57B7-76A7-B679-EA1734D2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2" y="0"/>
            <a:ext cx="5860202" cy="6858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61FEEC-7E65-D5F6-32E8-5134846CD56F}"/>
              </a:ext>
            </a:extLst>
          </p:cNvPr>
          <p:cNvSpPr txBox="1"/>
          <p:nvPr/>
        </p:nvSpPr>
        <p:spPr>
          <a:xfrm>
            <a:off x="7428530" y="6355250"/>
            <a:ext cx="3895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Candara" panose="020E0502030303020204" pitchFamily="34" charset="0"/>
              </a:rPr>
              <a:t>https://samuel6788.substack.com/</a:t>
            </a:r>
            <a:endParaRPr lang="zh-TW" altLang="en-US" sz="2000" dirty="0">
              <a:solidFill>
                <a:schemeClr val="tx2">
                  <a:lumMod val="90000"/>
                  <a:lumOff val="1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42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C4D40-C35C-5C88-EDCA-839D11AE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楊立昆</a:t>
            </a:r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卷積網絡</a:t>
            </a:r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(Convolutional NN)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64468-FC1A-3701-EB52-C07603199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41" y="1987857"/>
            <a:ext cx="470198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1980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年代末，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Yann LeCun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展示了大型神經網絡的潛力，成功解決了業界面臨的一項實際問題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快速識別信封上的手寫地址。他訓練了一個網絡，透過數千個樣本學習識別手寫數字。與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Rosenblatt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網路類似，其早期層次負責檢測基本的曲線和邊緣，而更深層次則構建了一個層次結構，將這些簡單的模式組合成更複雜的特徵，例如環形檢測器，最終形成數字檢測器。這個過程將無數的手寫變體轉化為九種可能的數字輸出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40CD2E-6BDC-3992-A8E1-04C26178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627" y="1752110"/>
            <a:ext cx="6851373" cy="467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5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F05CEF-3633-BD43-EA24-6264FFC87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730" y="737666"/>
            <a:ext cx="10515600" cy="158895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在網路的第一層，相似的對象（例如不同的手寫數字「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」）是隨機分散的。然而，隨著信號穿過各個層次，網路學會了轉換這個空間，逐漸將相似的樣本聚集在一起。到了最後一層，所有的「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」會聚集在一個區域，所有的「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」則聚集在另一個區域，形成我們所謂的「概念區域」。這一現象為我們提供了一個深刻的洞見：一個概念在本質上就是空間中的一個區域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85B96A-9943-4332-0145-56B5DF52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70" y="2538934"/>
            <a:ext cx="7810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5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261AA7-3279-7D60-5B28-8E57866E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深度學習的大突破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8F477C-2EEF-081A-3188-B2501646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這種方法直到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ImageNet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比賽才迎來了真正的突破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來自多倫多大學的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Hinton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團隊將楊立昆的技術擴展到前所未有的規模，他們利用數百萬張標記圖像訓練自己的神經網絡，並發現了一些令人驚嘆的現象：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儘管網絡的早期層次仍專注於檢測邊緣、曲線和基本形狀，但更深層次卻能識別出越來越複雜的模式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如紋理，甚至是面部特徵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這一發現解釋了為何兩張像素完全不同的狗的圖像，在第一層會激活截然不同的神經元，但在更深層次卻能觸發相同的「狗」神經元</a:t>
            </a:r>
          </a:p>
        </p:txBody>
      </p:sp>
    </p:spTree>
    <p:extLst>
      <p:ext uri="{BB962C8B-B14F-4D97-AF65-F5344CB8AC3E}">
        <p14:creationId xmlns:p14="http://schemas.microsoft.com/office/powerpoint/2010/main" val="345332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E3781-9D3D-4102-7596-89589B86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AlexNet</a:t>
            </a:r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Deep CNN</a:t>
            </a:r>
            <a:endParaRPr lang="zh-TW" altLang="en-US" sz="4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1379B-203E-1BB2-47FC-FBBC6CC6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AlexNet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深度卷積神經網路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Alex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Krizhevsky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設計，與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Ilya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Sutskever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Geoffrey Hinton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共同發表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AlexNet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作為一種具有里程碑意義的深度神經網路模型，引領了圖像識別和電腦視覺領域的革命性突破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輸入到</a:t>
            </a:r>
            <a:r>
              <a:rPr lang="en-US" altLang="zh-TW" sz="24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AlexNet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的圖像是以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強度值的三維矩陣或張量表示的，而輸出是一個長度為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1,000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的單一向量，每個條目對應於</a:t>
            </a:r>
            <a:r>
              <a:rPr lang="en-US" altLang="zh-TW" sz="24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AlexNet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預測的輸入圖像屬於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ImageNet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數據集中</a:t>
            </a:r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1,000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個類別之一的概率，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例如虎斑貓、德國牧羊犬、熱狗、烤麵包機和航空母艦</a:t>
            </a:r>
          </a:p>
        </p:txBody>
      </p:sp>
    </p:spTree>
    <p:extLst>
      <p:ext uri="{BB962C8B-B14F-4D97-AF65-F5344CB8AC3E}">
        <p14:creationId xmlns:p14="http://schemas.microsoft.com/office/powerpoint/2010/main" val="154795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0A508-8852-87C4-CC3C-3D6FC287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機器與大腦的分水嶺</a:t>
            </a:r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「訓練」的重要性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5560E5-5813-8E87-2234-D3CFC1451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研究人員發現了一個關鍵因素：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模型的複雜度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。當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的結構變得更精密，特別是當它使用 </a:t>
            </a:r>
            <a:r>
              <a:rPr lang="en-US" altLang="zh-TW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最大池化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操作時，它就能更準確地模擬人腦初階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(V1)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視覺神經反應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但對於高階視覺認知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(V2,..)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來說，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架構並不足夠，還需要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經過訓練的權重配置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，才能真正捕捉到大腦辨識物體的精細特徵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這種現象與人類的學習過程相似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我們從小不斷觀看、辨識、分類物體，最終形成穩定的視覺認知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也必須經歷類似的「學習」過程，才能真正掌握物體識別的能力</a:t>
            </a:r>
          </a:p>
        </p:txBody>
      </p:sp>
    </p:spTree>
    <p:extLst>
      <p:ext uri="{BB962C8B-B14F-4D97-AF65-F5344CB8AC3E}">
        <p14:creationId xmlns:p14="http://schemas.microsoft.com/office/powerpoint/2010/main" val="7200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833C61-0104-9065-47D6-FA0121C66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遷移式學習 </a:t>
            </a:r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牛牛辨識器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D865D5-E146-9AD6-20A6-101755714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B4A510-05E5-F7B6-586F-3E6C2E57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795234"/>
            <a:ext cx="9945488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C4262-7273-F472-66E6-61C33928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開始對牛進行分類，本專案分成 </a:t>
            </a:r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57B77A-DB77-81E5-49CA-AFA26BB1A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辨識類別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請用英文、無空格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category_en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“Bison,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Buffalo,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Cow,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Highland,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Yak,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Yellow"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辨識類別的中文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顯示時用的名稱</a:t>
            </a:r>
          </a:p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category_zh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“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野牛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北美水牛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乳牛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高地牛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台灣水牛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西藏氂牛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黃牛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APP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的名稱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可自由更改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title = 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牛牛辨識器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APP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的說明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可自由更改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description="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請輸入一張牛照片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我會告訴你是什麼牛牛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!"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6493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1909</Words>
  <Application>Microsoft Office PowerPoint</Application>
  <PresentationFormat>寬螢幕</PresentationFormat>
  <Paragraphs>108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8" baseType="lpstr">
      <vt:lpstr>Arial Unicode MS</vt:lpstr>
      <vt:lpstr>Microsoft JhengHei Light</vt:lpstr>
      <vt:lpstr>Spectral</vt:lpstr>
      <vt:lpstr>微軟正黑體</vt:lpstr>
      <vt:lpstr>Aptos</vt:lpstr>
      <vt:lpstr>Aptos Display</vt:lpstr>
      <vt:lpstr>Arial</vt:lpstr>
      <vt:lpstr>Candara</vt:lpstr>
      <vt:lpstr>Consolas</vt:lpstr>
      <vt:lpstr>Courier New</vt:lpstr>
      <vt:lpstr>Office 佈景主題</vt:lpstr>
      <vt:lpstr>第七組報告</vt:lpstr>
      <vt:lpstr>Rosenblatt 的感知網路</vt:lpstr>
      <vt:lpstr>楊立昆:卷積網絡(Convolutional NN)之父</vt:lpstr>
      <vt:lpstr>PowerPoint 簡報</vt:lpstr>
      <vt:lpstr>深度學習的大突破</vt:lpstr>
      <vt:lpstr>AlexNet: Deep CNN</vt:lpstr>
      <vt:lpstr>機器與大腦的分水嶺—「訓練」的重要性</vt:lpstr>
      <vt:lpstr>遷移式學習 – 牛牛辨識器</vt:lpstr>
      <vt:lpstr>開始對牛進行分類，本專案分成 7 類</vt:lpstr>
      <vt:lpstr>2 準備數據集</vt:lpstr>
      <vt:lpstr>例如categories[3]</vt:lpstr>
      <vt:lpstr>3 探索數據集</vt:lpstr>
      <vt:lpstr>4 資料重構</vt:lpstr>
      <vt:lpstr>5 數據轉換</vt:lpstr>
      <vt:lpstr>6 建立模型/應用演算法</vt:lpstr>
      <vt:lpstr>7 展示我們的神經網路</vt:lpstr>
      <vt:lpstr>第七組的奇蹟:  Epoch 2&gt;90%, Epoch5&gt;99%, Epoch 10=100%, loss=0.0447</vt:lpstr>
      <vt:lpstr>這張是難得成績最差的…</vt:lpstr>
      <vt:lpstr>奇蹟的背後</vt:lpstr>
      <vt:lpstr>荒謬大師卡謬的思考生成器</vt:lpstr>
      <vt:lpstr>總結</vt:lpstr>
      <vt:lpstr>PowerPoint 簡報</vt:lpstr>
      <vt:lpstr>荒謬大師卡謬的思考生成器</vt:lpstr>
      <vt:lpstr>荒謬大師卡謬的思考生成器</vt:lpstr>
      <vt:lpstr>唬爛股票分析師</vt:lpstr>
      <vt:lpstr>傑克：這真是太神奇了</vt:lpstr>
      <vt:lpstr>我在2/16上課前20分鐘開了這個Substack頻道，歡迎免費訂閱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Cheng</dc:creator>
  <cp:lastModifiedBy>Samuel Cheng</cp:lastModifiedBy>
  <cp:revision>1</cp:revision>
  <dcterms:created xsi:type="dcterms:W3CDTF">2025-03-22T21:45:31Z</dcterms:created>
  <dcterms:modified xsi:type="dcterms:W3CDTF">2025-03-22T23:54:16Z</dcterms:modified>
</cp:coreProperties>
</file>